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970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1" autoAdjust="0"/>
    <p:restoredTop sz="94660"/>
  </p:normalViewPr>
  <p:slideViewPr>
    <p:cSldViewPr snapToGrid="0">
      <p:cViewPr varScale="1">
        <p:scale>
          <a:sx n="73" d="100"/>
          <a:sy n="73" d="100"/>
        </p:scale>
        <p:origin x="58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144134" cy="1373070"/>
          </a:xfrm>
        </p:spPr>
        <p:txBody>
          <a:bodyPr anchor="b">
            <a:noAutofit/>
          </a:bodyPr>
          <a:lstStyle>
            <a:lvl1pPr algn="r"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3/20/2026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55346" y="2750337"/>
            <a:ext cx="1171888" cy="1356442"/>
          </a:xfrm>
        </p:spPr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61335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3/20/2026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82574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3/20/2026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29455" y="2869895"/>
            <a:ext cx="1154151" cy="1090789"/>
          </a:xfrm>
        </p:spPr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30899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4698358" cy="359931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8" cy="359931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3/20/2026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56757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6350" y="2336873"/>
            <a:ext cx="4472327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22" y="3030008"/>
            <a:ext cx="4698355" cy="290617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20154" y="2336873"/>
            <a:ext cx="4474028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700059" cy="290617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3/20/2026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30388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3/20/2026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35901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3/20/2026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48877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5846" y="2336873"/>
            <a:ext cx="5608336" cy="359931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2336872"/>
            <a:ext cx="3790078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3/20/2026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00644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3" y="753228"/>
            <a:ext cx="9613857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68333" y="2336874"/>
            <a:ext cx="5425849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3" y="2336873"/>
            <a:ext cx="3876256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3/20/2026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8369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613859" cy="453051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0322" y="609597"/>
            <a:ext cx="9613859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19" y="5169583"/>
            <a:ext cx="9613862" cy="6229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3/20/2026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309"/>
            <a:ext cx="1154151" cy="1090789"/>
          </a:xfrm>
        </p:spPr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99198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3/20/2026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615"/>
            <a:ext cx="1154151" cy="1090789"/>
          </a:xfrm>
        </p:spPr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5480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02288" y="3653379"/>
            <a:ext cx="815657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3/20/2026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67135288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4711615"/>
            <a:ext cx="9613862" cy="5885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0" y="5300149"/>
            <a:ext cx="9613862" cy="50225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3/20/2026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085501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3/20/2026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604654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0318" y="4873765"/>
            <a:ext cx="3049705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944117" y="4873764"/>
            <a:ext cx="306729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30678" y="4297503"/>
            <a:ext cx="30635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3/20/2026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474850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3/20/2026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178051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ltGray">
          <a:xfrm rot="5400000">
            <a:off x="8116207" y="1869395"/>
            <a:ext cx="510698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9868202" y="5372403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29231" y="609597"/>
            <a:ext cx="1073802" cy="435376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322" y="609597"/>
            <a:ext cx="8870004" cy="5326589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07126" y="5936187"/>
            <a:ext cx="2743200" cy="365125"/>
          </a:xfrm>
        </p:spPr>
        <p:txBody>
          <a:bodyPr/>
          <a:lstStyle/>
          <a:p>
            <a:fld id="{63A1C593-65D0-4073-BCC9-577B9352EA97}" type="datetimeFigureOut">
              <a:rPr lang="en-US" smtClean="0"/>
              <a:t>3/20/2026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126805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97550" y="5398633"/>
            <a:ext cx="1154151" cy="1090789"/>
          </a:xfrm>
        </p:spPr>
        <p:txBody>
          <a:bodyPr anchor="t"/>
          <a:lstStyle>
            <a:lvl1pPr algn="ctr">
              <a:defRPr/>
            </a:lvl1pPr>
          </a:lstStyle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521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A1C593-65D0-4073-BCC9-577B9352EA97}" type="datetimeFigureOut">
              <a:rPr lang="en-US" smtClean="0"/>
              <a:t>3/20/2026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318528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971" r:id="rId1"/>
    <p:sldLayoutId id="2147483972" r:id="rId2"/>
    <p:sldLayoutId id="2147483973" r:id="rId3"/>
    <p:sldLayoutId id="2147483974" r:id="rId4"/>
    <p:sldLayoutId id="2147483975" r:id="rId5"/>
    <p:sldLayoutId id="2147483976" r:id="rId6"/>
    <p:sldLayoutId id="2147483977" r:id="rId7"/>
    <p:sldLayoutId id="2147483978" r:id="rId8"/>
    <p:sldLayoutId id="2147483979" r:id="rId9"/>
    <p:sldLayoutId id="2147483980" r:id="rId10"/>
    <p:sldLayoutId id="2147483981" r:id="rId11"/>
    <p:sldLayoutId id="2147483982" r:id="rId12"/>
    <p:sldLayoutId id="2147483983" r:id="rId13"/>
    <p:sldLayoutId id="2147483984" r:id="rId14"/>
    <p:sldLayoutId id="2147483985" r:id="rId15"/>
    <p:sldLayoutId id="2147483986" r:id="rId16"/>
    <p:sldLayoutId id="2147483987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42309" y="2403565"/>
            <a:ext cx="7223761" cy="1254035"/>
          </a:xfrm>
        </p:spPr>
        <p:txBody>
          <a:bodyPr>
            <a:normAutofit/>
          </a:bodyPr>
          <a:lstStyle/>
          <a:p>
            <a:pPr algn="ctr"/>
            <a:r>
              <a:rPr lang="en-GB" altLang="en-US" dirty="0" err="1" smtClean="0">
                <a:latin typeface="Bell MT" panose="02020503060305020303" pitchFamily="18" charset="0"/>
              </a:rPr>
              <a:t>SmartKYC</a:t>
            </a:r>
            <a:r>
              <a:rPr lang="en-GB" altLang="en-US" dirty="0" smtClean="0">
                <a:latin typeface="Bell MT" panose="02020503060305020303" pitchFamily="18" charset="0"/>
              </a:rPr>
              <a:t> User flow</a:t>
            </a:r>
            <a:endParaRPr lang="en-GB" altLang="en-US" dirty="0">
              <a:latin typeface="Bell MT" panose="02020503060305020303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01783" y="625081"/>
            <a:ext cx="9615443" cy="1099216"/>
          </a:xfrm>
        </p:spPr>
        <p:txBody>
          <a:bodyPr>
            <a:normAutofit/>
          </a:bodyPr>
          <a:lstStyle/>
          <a:p>
            <a:r>
              <a:rPr lang="en-GB" altLang="en-US" sz="1800" dirty="0">
                <a:sym typeface="+mn-ea"/>
              </a:rPr>
              <a:t>1. User </a:t>
            </a:r>
            <a:r>
              <a:rPr lang="en-US" altLang="en-US" sz="1800" dirty="0"/>
              <a:t>can sign up for </a:t>
            </a:r>
            <a:r>
              <a:rPr lang="en-US" altLang="en-US" sz="1800" dirty="0" err="1"/>
              <a:t>SmartKYC</a:t>
            </a:r>
            <a:r>
              <a:rPr lang="en-US" altLang="en-US" sz="1800" dirty="0"/>
              <a:t> using your mobile number or email ID</a:t>
            </a:r>
            <a:r>
              <a:rPr lang="en-GB" altLang="en-US" sz="1800" dirty="0"/>
              <a:t>. </a:t>
            </a: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01783" y="1580606"/>
            <a:ext cx="9836332" cy="474181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452876"/>
            <a:ext cx="10836911" cy="1478038"/>
          </a:xfrm>
        </p:spPr>
        <p:txBody>
          <a:bodyPr>
            <a:normAutofit/>
          </a:bodyPr>
          <a:lstStyle/>
          <a:p>
            <a:r>
              <a:rPr lang="en-GB" altLang="en-US" sz="1800" dirty="0"/>
              <a:t>2</a:t>
            </a:r>
            <a:r>
              <a:rPr lang="en-GB" altLang="en-US" sz="1800" dirty="0" smtClean="0"/>
              <a:t>. </a:t>
            </a:r>
            <a:r>
              <a:rPr lang="en-US" altLang="en-US" sz="1800" dirty="0" smtClean="0"/>
              <a:t>After </a:t>
            </a:r>
            <a:r>
              <a:rPr lang="en-US" altLang="en-US" sz="1800" dirty="0"/>
              <a:t>entering your mobile number or email ID, you will be prompted to provide the required details. Select the mandatory checks as applicable and proceed to submit the information.</a:t>
            </a:r>
            <a:r>
              <a:rPr lang="en-GB" altLang="en-US" sz="1800" dirty="0"/>
              <a:t> 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97083" y="2336800"/>
            <a:ext cx="7981810" cy="3598863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3770" y="1761490"/>
            <a:ext cx="10502539" cy="4622800"/>
          </a:xfrm>
          <a:prstGeom prst="rect">
            <a:avLst/>
          </a:prstGeom>
        </p:spPr>
      </p:pic>
      <p:sp>
        <p:nvSpPr>
          <p:cNvPr id="5" name="Text Box 4"/>
          <p:cNvSpPr txBox="1"/>
          <p:nvPr/>
        </p:nvSpPr>
        <p:spPr>
          <a:xfrm>
            <a:off x="1607820" y="1191895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40971" y="470262"/>
            <a:ext cx="9693820" cy="1190656"/>
          </a:xfrm>
        </p:spPr>
        <p:txBody>
          <a:bodyPr>
            <a:normAutofit/>
          </a:bodyPr>
          <a:lstStyle/>
          <a:p>
            <a:r>
              <a:rPr lang="en-GB" altLang="en-US" sz="1800" dirty="0"/>
              <a:t>3</a:t>
            </a:r>
            <a:r>
              <a:rPr lang="en-GB" altLang="en-US" sz="1800" dirty="0" smtClean="0"/>
              <a:t>. </a:t>
            </a:r>
            <a:r>
              <a:rPr lang="en-US" altLang="en-US" sz="1800" dirty="0" smtClean="0"/>
              <a:t>Enter </a:t>
            </a:r>
            <a:r>
              <a:rPr lang="en-US" altLang="en-US" sz="1800" dirty="0"/>
              <a:t>the One-Time Password (OTP) received on your registered mobile number or email ID to proceed with the verification process.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14854" y="1660918"/>
            <a:ext cx="8608860" cy="438118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0091" y="718457"/>
            <a:ext cx="9851818" cy="940526"/>
          </a:xfrm>
        </p:spPr>
        <p:txBody>
          <a:bodyPr>
            <a:normAutofit/>
          </a:bodyPr>
          <a:lstStyle/>
          <a:p>
            <a:r>
              <a:rPr lang="en-GB" altLang="en-US" sz="2000" dirty="0"/>
              <a:t>4. Y</a:t>
            </a:r>
            <a:r>
              <a:rPr lang="en-US" altLang="en-US" sz="2000" dirty="0" err="1"/>
              <a:t>ou</a:t>
            </a:r>
            <a:r>
              <a:rPr lang="en-US" altLang="en-US" sz="2000" dirty="0"/>
              <a:t> will be redirected to the PAN Verification page. Enter your PAN number, your name as per PAN records, and your date of birth, then proceed to submit the details.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70091" y="1750424"/>
            <a:ext cx="9235205" cy="425055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7489" y="744583"/>
            <a:ext cx="9239737" cy="1321284"/>
          </a:xfrm>
        </p:spPr>
        <p:txBody>
          <a:bodyPr>
            <a:normAutofit/>
          </a:bodyPr>
          <a:lstStyle/>
          <a:p>
            <a:r>
              <a:rPr lang="en-GB" altLang="en-US" sz="1800" dirty="0" smtClean="0"/>
              <a:t>5. </a:t>
            </a:r>
            <a:r>
              <a:rPr lang="en-US" altLang="en-US" sz="1800" dirty="0" smtClean="0"/>
              <a:t>After submitting your details, you will be prompted to choose whether you want to upload the required documents manually or proceed through the </a:t>
            </a:r>
            <a:r>
              <a:rPr lang="en-US" altLang="en-US" sz="1800" dirty="0" err="1" smtClean="0"/>
              <a:t>DigiLocker</a:t>
            </a:r>
            <a:r>
              <a:rPr lang="en-US" altLang="en-US" sz="1800" dirty="0" smtClean="0"/>
              <a:t> verification process.</a:t>
            </a:r>
            <a:endParaRPr lang="en-US" altLang="en-US" sz="18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77489" y="1959430"/>
            <a:ext cx="8900627" cy="393704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035" y="587827"/>
            <a:ext cx="9373190" cy="1099217"/>
          </a:xfrm>
        </p:spPr>
        <p:txBody>
          <a:bodyPr>
            <a:normAutofit/>
          </a:bodyPr>
          <a:lstStyle/>
          <a:p>
            <a:r>
              <a:rPr lang="en-GB" altLang="en-US" sz="1800" dirty="0"/>
              <a:t>6</a:t>
            </a:r>
            <a:r>
              <a:rPr lang="en-GB" altLang="en-US" sz="1800" dirty="0" smtClean="0"/>
              <a:t>. I</a:t>
            </a:r>
            <a:r>
              <a:rPr lang="en-US" altLang="en-US" sz="1800" dirty="0"/>
              <a:t>f you choose to upload documents manually, you will be redirected to the PAN Upload page, where you must upload a clear and valid copy of your PAN card.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44035" y="1687044"/>
            <a:ext cx="9287692" cy="454393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02229" y="783771"/>
            <a:ext cx="9314997" cy="1282096"/>
          </a:xfrm>
        </p:spPr>
        <p:txBody>
          <a:bodyPr>
            <a:normAutofit/>
          </a:bodyPr>
          <a:lstStyle/>
          <a:p>
            <a:r>
              <a:rPr lang="en-GB" altLang="en-US" sz="1800" dirty="0"/>
              <a:t>7. Next you</a:t>
            </a:r>
            <a:r>
              <a:rPr lang="en-US" altLang="en-US" sz="1800" dirty="0"/>
              <a:t> will be required to upload your address proof—front and back images of </a:t>
            </a:r>
            <a:r>
              <a:rPr lang="en-US" altLang="en-US" sz="1800" dirty="0" err="1"/>
              <a:t>Aadhaar</a:t>
            </a:r>
            <a:r>
              <a:rPr lang="en-US" altLang="en-US" sz="1800" dirty="0"/>
              <a:t> card, Voter ID, Driving License, or Passport.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97571" y="2336800"/>
            <a:ext cx="8591457" cy="35988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8354" y="561703"/>
            <a:ext cx="9288872" cy="1216781"/>
          </a:xfrm>
        </p:spPr>
        <p:txBody>
          <a:bodyPr>
            <a:normAutofit/>
          </a:bodyPr>
          <a:lstStyle/>
          <a:p>
            <a:r>
              <a:rPr lang="en-GB" altLang="en-US" sz="1800" dirty="0"/>
              <a:t>8. </a:t>
            </a:r>
            <a:r>
              <a:rPr lang="en-US" altLang="en-US" sz="1800" dirty="0"/>
              <a:t>If you upload an </a:t>
            </a:r>
            <a:r>
              <a:rPr lang="en-US" altLang="en-US" sz="1800" dirty="0" err="1"/>
              <a:t>Aadhaar</a:t>
            </a:r>
            <a:r>
              <a:rPr lang="en-US" altLang="en-US" sz="1800" dirty="0"/>
              <a:t> Card, both front and back images are mandatory. The </a:t>
            </a:r>
            <a:r>
              <a:rPr lang="en-US" altLang="en-US" sz="1800" dirty="0" err="1"/>
              <a:t>Aadhaar</a:t>
            </a:r>
            <a:r>
              <a:rPr lang="en-US" altLang="en-US" sz="1800" dirty="0"/>
              <a:t> number (UID) will be masked automatically, and details will be extracted using OCR.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76876" y="2284548"/>
            <a:ext cx="8127617" cy="35988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83670" y="705394"/>
            <a:ext cx="9033556" cy="1360473"/>
          </a:xfrm>
        </p:spPr>
        <p:txBody>
          <a:bodyPr>
            <a:normAutofit/>
          </a:bodyPr>
          <a:lstStyle/>
          <a:p>
            <a:r>
              <a:rPr lang="en-GB" altLang="en-US" sz="1800" dirty="0"/>
              <a:t>9. </a:t>
            </a:r>
            <a:r>
              <a:rPr lang="en-US" altLang="en-US" sz="1800" dirty="0"/>
              <a:t>In the Personal Details section, enter your personal information and answer the mandatory questions related to account opening.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05169" y="2271486"/>
            <a:ext cx="7706164" cy="35988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33889" y="600892"/>
            <a:ext cx="9083337" cy="1464976"/>
          </a:xfrm>
        </p:spPr>
        <p:txBody>
          <a:bodyPr>
            <a:normAutofit/>
          </a:bodyPr>
          <a:lstStyle/>
          <a:p>
            <a:r>
              <a:rPr lang="en-GB" altLang="en-US" sz="1800" dirty="0"/>
              <a:t>10. Also select the segments you wish to select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33889" y="1789612"/>
            <a:ext cx="8468202" cy="451974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8610" y="692331"/>
            <a:ext cx="8828616" cy="1373536"/>
          </a:xfrm>
        </p:spPr>
        <p:txBody>
          <a:bodyPr>
            <a:normAutofit/>
          </a:bodyPr>
          <a:lstStyle/>
          <a:p>
            <a:r>
              <a:rPr lang="en-GB" altLang="en-US" sz="1800" dirty="0">
                <a:latin typeface="+mn-lt"/>
              </a:rPr>
              <a:t>11. I</a:t>
            </a:r>
            <a:r>
              <a:rPr lang="en-US" altLang="en-US" sz="1800" dirty="0">
                <a:latin typeface="+mn-lt"/>
              </a:rPr>
              <a:t>f you choose CM or F&amp;O, you need to upload income proof, such as a bank statement, ITR, or </a:t>
            </a:r>
            <a:r>
              <a:rPr lang="en-US" altLang="en-US" sz="1800" dirty="0" err="1">
                <a:latin typeface="+mn-lt"/>
              </a:rPr>
              <a:t>payslip</a:t>
            </a:r>
            <a:r>
              <a:rPr lang="en-US" altLang="en-US" sz="1800" dirty="0">
                <a:latin typeface="+mn-lt"/>
              </a:rPr>
              <a:t>.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88610" y="2271485"/>
            <a:ext cx="8017658" cy="35988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32094" y="609601"/>
            <a:ext cx="9285132" cy="1428206"/>
          </a:xfrm>
        </p:spPr>
        <p:txBody>
          <a:bodyPr>
            <a:normAutofit/>
          </a:bodyPr>
          <a:lstStyle/>
          <a:p>
            <a:r>
              <a:rPr lang="en-US" altLang="en-US" sz="1900" dirty="0"/>
              <a:t>12. Next, </a:t>
            </a:r>
            <a:r>
              <a:rPr lang="en-GB" altLang="en-US" sz="1900" dirty="0"/>
              <a:t>user can </a:t>
            </a:r>
            <a:r>
              <a:rPr lang="en-US" altLang="en-US" sz="1900" dirty="0"/>
              <a:t>add a nominee.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32094" y="1685109"/>
            <a:ext cx="8800625" cy="444137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15293" y="679268"/>
            <a:ext cx="9301933" cy="574766"/>
          </a:xfrm>
        </p:spPr>
        <p:txBody>
          <a:bodyPr>
            <a:normAutofit/>
          </a:bodyPr>
          <a:lstStyle/>
          <a:p>
            <a:r>
              <a:rPr lang="en-GB" altLang="en-US" sz="1800" dirty="0"/>
              <a:t>13</a:t>
            </a:r>
            <a:r>
              <a:rPr lang="en-GB" altLang="en-US" sz="1800" dirty="0" smtClean="0"/>
              <a:t>. </a:t>
            </a:r>
            <a:r>
              <a:rPr lang="en-US" altLang="en-US" sz="1800" dirty="0" smtClean="0"/>
              <a:t>You </a:t>
            </a:r>
            <a:r>
              <a:rPr lang="en-US" altLang="en-US" sz="1800" dirty="0"/>
              <a:t>must fill in all the details for the nominee and provide one valid </a:t>
            </a:r>
            <a:r>
              <a:rPr lang="en-US" altLang="en-US" sz="1800" dirty="0" err="1"/>
              <a:t>documen</a:t>
            </a:r>
            <a:r>
              <a:rPr lang="en-GB" altLang="en-US" sz="1800" dirty="0"/>
              <a:t>t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15293" y="1489165"/>
            <a:ext cx="9130936" cy="467650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63041" y="705394"/>
            <a:ext cx="9354186" cy="509452"/>
          </a:xfrm>
        </p:spPr>
        <p:txBody>
          <a:bodyPr>
            <a:normAutofit/>
          </a:bodyPr>
          <a:lstStyle/>
          <a:p>
            <a:r>
              <a:rPr lang="en-GB" altLang="en-US" sz="1800" dirty="0"/>
              <a:t>14. You can view, edit &amp; delete the nominee details by clicking icons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63040" y="1476103"/>
            <a:ext cx="9078686" cy="476794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99029" y="561702"/>
            <a:ext cx="8518197" cy="1360473"/>
          </a:xfrm>
        </p:spPr>
        <p:txBody>
          <a:bodyPr>
            <a:normAutofit/>
          </a:bodyPr>
          <a:lstStyle/>
          <a:p>
            <a:r>
              <a:rPr lang="en-GB" altLang="en-US" sz="1900" dirty="0"/>
              <a:t>15. </a:t>
            </a:r>
            <a:r>
              <a:rPr lang="en-US" altLang="en-US" sz="1900" dirty="0"/>
              <a:t>Add your bank details, including your account number and IFSC code. The account will be verified through a penny drop process; otherwise, upload your bank documents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99029" y="2284548"/>
            <a:ext cx="7786710" cy="35988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6730" y="431074"/>
            <a:ext cx="9210495" cy="1634793"/>
          </a:xfrm>
        </p:spPr>
        <p:txBody>
          <a:bodyPr>
            <a:normAutofit/>
          </a:bodyPr>
          <a:lstStyle/>
          <a:p>
            <a:r>
              <a:rPr lang="en-GB" altLang="en-US" sz="2000" dirty="0"/>
              <a:t>16. If penny drop fails upload cheque copy for OCR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06730" y="1658984"/>
            <a:ext cx="8804365" cy="431074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6914" y="363824"/>
            <a:ext cx="9406437" cy="1438850"/>
          </a:xfrm>
        </p:spPr>
        <p:txBody>
          <a:bodyPr/>
          <a:lstStyle/>
          <a:p>
            <a:r>
              <a:rPr lang="en-GB" altLang="en-US" sz="2000" dirty="0"/>
              <a:t>17.</a:t>
            </a:r>
            <a:r>
              <a:rPr lang="en-US" altLang="en-US" sz="2000" dirty="0"/>
              <a:t>Upload your signature on a blank page.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36914" y="1619794"/>
            <a:ext cx="9380311" cy="459812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71635" y="444137"/>
            <a:ext cx="9545591" cy="1464976"/>
          </a:xfrm>
        </p:spPr>
        <p:txBody>
          <a:bodyPr>
            <a:normAutofit/>
          </a:bodyPr>
          <a:lstStyle/>
          <a:p>
            <a:r>
              <a:rPr lang="en-GB" altLang="en-US" sz="2000" dirty="0"/>
              <a:t>18. </a:t>
            </a:r>
            <a:r>
              <a:rPr lang="en-US" altLang="en-US" sz="2000" dirty="0"/>
              <a:t>Record a clear 5–7 second video for the live photo</a:t>
            </a:r>
            <a:r>
              <a:rPr lang="en-GB" altLang="en-US" sz="2000" dirty="0"/>
              <a:t>.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71635" y="1554480"/>
            <a:ext cx="9545591" cy="458506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5920" y="625083"/>
            <a:ext cx="9171306" cy="1138404"/>
          </a:xfrm>
        </p:spPr>
        <p:txBody>
          <a:bodyPr>
            <a:normAutofit/>
          </a:bodyPr>
          <a:lstStyle/>
          <a:p>
            <a:r>
              <a:rPr lang="en-GB" altLang="en-US" sz="2000" dirty="0"/>
              <a:t>19. </a:t>
            </a:r>
            <a:r>
              <a:rPr lang="en-US" altLang="en-US" sz="2000" dirty="0"/>
              <a:t>Add a tariff scheme from the options given below</a:t>
            </a:r>
            <a:r>
              <a:rPr lang="en-GB" altLang="en-US" sz="2000" dirty="0"/>
              <a:t>.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45920" y="1580606"/>
            <a:ext cx="8961119" cy="465037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92275" y="470264"/>
            <a:ext cx="9224951" cy="1595604"/>
          </a:xfrm>
        </p:spPr>
        <p:txBody>
          <a:bodyPr/>
          <a:lstStyle/>
          <a:p>
            <a:r>
              <a:rPr lang="en-GB" altLang="en-US" sz="2000" dirty="0"/>
              <a:t>20. Select the brokerage sheet user want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92275" y="1698171"/>
            <a:ext cx="8936388" cy="446749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13068" y="679268"/>
            <a:ext cx="9504158" cy="1174887"/>
          </a:xfrm>
        </p:spPr>
        <p:txBody>
          <a:bodyPr/>
          <a:lstStyle/>
          <a:p>
            <a:r>
              <a:rPr lang="en-GB" altLang="en-US" sz="2000" dirty="0"/>
              <a:t>21. Select the options for DDPI 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13068" y="1685108"/>
            <a:ext cx="9457848" cy="449362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1790" y="518161"/>
            <a:ext cx="8829077" cy="814252"/>
          </a:xfrm>
        </p:spPr>
        <p:txBody>
          <a:bodyPr/>
          <a:lstStyle/>
          <a:p>
            <a:r>
              <a:rPr lang="en-GB" altLang="en-US" sz="2000" dirty="0"/>
              <a:t>22. </a:t>
            </a:r>
            <a:r>
              <a:rPr lang="en-US" altLang="en-US" sz="2000" dirty="0"/>
              <a:t>Review all the details you have filled in.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71790" y="1332413"/>
            <a:ext cx="8958288" cy="480713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7543" y="687976"/>
            <a:ext cx="8921931" cy="748938"/>
          </a:xfrm>
        </p:spPr>
        <p:txBody>
          <a:bodyPr/>
          <a:lstStyle/>
          <a:p>
            <a:r>
              <a:rPr lang="en-GB" altLang="en-US" sz="2000" dirty="0"/>
              <a:t>23. </a:t>
            </a:r>
            <a:r>
              <a:rPr lang="en-US" altLang="en-US" sz="2000" dirty="0"/>
              <a:t>Submit the form after reviewing it.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67543" y="1436914"/>
            <a:ext cx="9078685" cy="482019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6980" y="705394"/>
            <a:ext cx="9158011" cy="981650"/>
          </a:xfrm>
        </p:spPr>
        <p:txBody>
          <a:bodyPr>
            <a:normAutofit/>
          </a:bodyPr>
          <a:lstStyle/>
          <a:p>
            <a:r>
              <a:rPr lang="en-GB" altLang="en-US" sz="1900" dirty="0"/>
              <a:t>24. </a:t>
            </a:r>
            <a:r>
              <a:rPr lang="en-US" altLang="en-US" sz="1900" dirty="0"/>
              <a:t>You will receive an email containing the unsigned form and two forms </a:t>
            </a:r>
            <a:r>
              <a:rPr lang="en-US" altLang="en-US" sz="1900" dirty="0" smtClean="0"/>
              <a:t>for</a:t>
            </a:r>
            <a:br>
              <a:rPr lang="en-US" altLang="en-US" sz="1900" dirty="0" smtClean="0"/>
            </a:br>
            <a:r>
              <a:rPr lang="en-US" altLang="en-US" sz="1900" dirty="0" smtClean="0"/>
              <a:t> </a:t>
            </a:r>
            <a:r>
              <a:rPr lang="en-US" altLang="en-US" sz="1900" dirty="0"/>
              <a:t>e-signature: KRA and KYC.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76980" y="1687045"/>
            <a:ext cx="8710291" cy="423555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erlin">
  <a:themeElements>
    <a:clrScheme name="Blue Warm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Berlin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erli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0CBE056-4EF4-4D92-969E-947779DA7AA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TM04033917[[fn=Berlin]]</Template>
  <TotalTime>498</TotalTime>
  <Words>475</Words>
  <Application>Microsoft Office PowerPoint</Application>
  <PresentationFormat>Widescreen</PresentationFormat>
  <Paragraphs>25</Paragraphs>
  <Slides>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9" baseType="lpstr">
      <vt:lpstr>Arial</vt:lpstr>
      <vt:lpstr>Bell MT</vt:lpstr>
      <vt:lpstr>Trebuchet MS</vt:lpstr>
      <vt:lpstr>Berlin</vt:lpstr>
      <vt:lpstr>SmartKYC User flow</vt:lpstr>
      <vt:lpstr>1. User can sign up for SmartKYC using your mobile number or email ID. </vt:lpstr>
      <vt:lpstr>2. After entering your mobile number or email ID, you will be prompted to provide the required details. Select the mandatory checks as applicable and proceed to submit the information. </vt:lpstr>
      <vt:lpstr>3. Enter the One-Time Password (OTP) received on your registered mobile number or email ID to proceed with the verification process.</vt:lpstr>
      <vt:lpstr>4. You will be redirected to the PAN Verification page. Enter your PAN number, your name as per PAN records, and your date of birth, then proceed to submit the details.</vt:lpstr>
      <vt:lpstr>5. After submitting your details, you will be prompted to choose whether you want to upload the required documents manually or proceed through the DigiLocker verification process.</vt:lpstr>
      <vt:lpstr>6. If you choose to upload documents manually, you will be redirected to the PAN Upload page, where you must upload a clear and valid copy of your PAN card.</vt:lpstr>
      <vt:lpstr>7. Next you will be required to upload your address proof—front and back images of Aadhaar card, Voter ID, Driving License, or Passport.</vt:lpstr>
      <vt:lpstr>8. If you upload an Aadhaar Card, both front and back images are mandatory. The Aadhaar number (UID) will be masked automatically, and details will be extracted using OCR.</vt:lpstr>
      <vt:lpstr>9. In the Personal Details section, enter your personal information and answer the mandatory questions related to account opening.</vt:lpstr>
      <vt:lpstr>10. Also select the segments you wish to select</vt:lpstr>
      <vt:lpstr>11. If you choose CM or F&amp;O, you need to upload income proof, such as a bank statement, ITR, or payslip.</vt:lpstr>
      <vt:lpstr>12. Next, user can add a nominee.</vt:lpstr>
      <vt:lpstr>13. You must fill in all the details for the nominee and provide one valid document</vt:lpstr>
      <vt:lpstr>14. You can view, edit &amp; delete the nominee details by clicking icons</vt:lpstr>
      <vt:lpstr>15. Add your bank details, including your account number and IFSC code. The account will be verified through a penny drop process; otherwise, upload your bank documents</vt:lpstr>
      <vt:lpstr>16. If penny drop fails upload cheque copy for OCR</vt:lpstr>
      <vt:lpstr>17.Upload your signature on a blank page.</vt:lpstr>
      <vt:lpstr>18. Record a clear 5–7 second video for the live photo.</vt:lpstr>
      <vt:lpstr>19. Add a tariff scheme from the options given below.</vt:lpstr>
      <vt:lpstr>20. Select the brokerage sheet user want</vt:lpstr>
      <vt:lpstr>21. Select the options for DDPI </vt:lpstr>
      <vt:lpstr>22. Review all the details you have filled in.</vt:lpstr>
      <vt:lpstr>23. Submit the form after reviewing it.</vt:lpstr>
      <vt:lpstr>24. You will receive an email containing the unsigned form and two forms for  e-signature: KRA and KYC.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WPS Presentation</dc:title>
  <dc:creator>Rohan Davande</dc:creator>
  <cp:lastModifiedBy>admin</cp:lastModifiedBy>
  <cp:revision>16</cp:revision>
  <dcterms:created xsi:type="dcterms:W3CDTF">2024-05-04T14:27:00Z</dcterms:created>
  <dcterms:modified xsi:type="dcterms:W3CDTF">2026-03-20T14:20:22Z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FF249008E54D4B7CA0B284C809536644_13</vt:lpwstr>
  </property>
  <property fmtid="{D5CDD505-2E9C-101B-9397-08002B2CF9AE}" pid="3" name="KSOProductBuildVer">
    <vt:lpwstr>1033-12.2.0.23155</vt:lpwstr>
  </property>
</Properties>
</file>